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8"/>
  </p:notesMasterIdLst>
  <p:sldIdLst>
    <p:sldId id="265" r:id="rId2"/>
    <p:sldId id="264" r:id="rId3"/>
    <p:sldId id="256" r:id="rId4"/>
    <p:sldId id="257" r:id="rId5"/>
    <p:sldId id="258" r:id="rId6"/>
    <p:sldId id="26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71078"/>
  </p:normalViewPr>
  <p:slideViewPr>
    <p:cSldViewPr snapToGrid="0">
      <p:cViewPr varScale="1">
        <p:scale>
          <a:sx n="100" d="100"/>
          <a:sy n="100" d="100"/>
        </p:scale>
        <p:origin x="30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13CD6-E664-4046-8C73-A299C79AC9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E478F38-7FD1-457F-985D-731FA67B264C}">
      <dgm:prSet phldrT="[Text]"/>
      <dgm:spPr/>
      <dgm:t>
        <a:bodyPr/>
        <a:lstStyle/>
        <a:p>
          <a:r>
            <a:rPr lang="en-US" dirty="0"/>
            <a:t>Set Boundary</a:t>
          </a:r>
        </a:p>
      </dgm:t>
    </dgm:pt>
    <dgm:pt modelId="{BAAEAA7D-1651-4E45-80B9-54DD607B950B}" type="parTrans" cxnId="{D85BB747-4CD4-46D2-BE2F-CA6DAD8D0C84}">
      <dgm:prSet/>
      <dgm:spPr/>
      <dgm:t>
        <a:bodyPr/>
        <a:lstStyle/>
        <a:p>
          <a:endParaRPr lang="en-US"/>
        </a:p>
      </dgm:t>
    </dgm:pt>
    <dgm:pt modelId="{11D5258F-19BD-4D25-AD1D-34DCE7E0667C}" type="sibTrans" cxnId="{D85BB747-4CD4-46D2-BE2F-CA6DAD8D0C84}">
      <dgm:prSet/>
      <dgm:spPr/>
      <dgm:t>
        <a:bodyPr/>
        <a:lstStyle/>
        <a:p>
          <a:endParaRPr lang="en-US"/>
        </a:p>
      </dgm:t>
    </dgm:pt>
    <dgm:pt modelId="{2926DEC6-21C8-4687-83BE-B7219CBCCB52}">
      <dgm:prSet phldrT="[Text]"/>
      <dgm:spPr/>
      <dgm:t>
        <a:bodyPr/>
        <a:lstStyle/>
        <a:p>
          <a:r>
            <a:rPr lang="en-US" dirty="0"/>
            <a:t>API query for restaurant locations</a:t>
          </a:r>
        </a:p>
      </dgm:t>
    </dgm:pt>
    <dgm:pt modelId="{306BA780-32AE-4564-A020-9B1C742747C1}" type="parTrans" cxnId="{6AA96CF7-F4DE-43E8-85C6-37F9A47717A2}">
      <dgm:prSet/>
      <dgm:spPr/>
      <dgm:t>
        <a:bodyPr/>
        <a:lstStyle/>
        <a:p>
          <a:endParaRPr lang="en-US"/>
        </a:p>
      </dgm:t>
    </dgm:pt>
    <dgm:pt modelId="{CA79A3EB-FEBF-4B4F-8F80-C20F65749A89}" type="sibTrans" cxnId="{6AA96CF7-F4DE-43E8-85C6-37F9A47717A2}">
      <dgm:prSet/>
      <dgm:spPr/>
      <dgm:t>
        <a:bodyPr/>
        <a:lstStyle/>
        <a:p>
          <a:endParaRPr lang="en-US"/>
        </a:p>
      </dgm:t>
    </dgm:pt>
    <dgm:pt modelId="{CE2CD2B0-9727-4BFC-8BE9-6BA92567EB02}">
      <dgm:prSet phldrT="[Text]"/>
      <dgm:spPr/>
      <dgm:t>
        <a:bodyPr/>
        <a:lstStyle/>
        <a:p>
          <a:r>
            <a:rPr lang="en-US" dirty="0"/>
            <a:t>Filter to unique locations in city</a:t>
          </a:r>
        </a:p>
      </dgm:t>
    </dgm:pt>
    <dgm:pt modelId="{4F99B8B1-CC74-474D-B335-A7020AED75EA}" type="parTrans" cxnId="{7B138E38-44A5-4FC4-B951-064D3CF7A2B7}">
      <dgm:prSet/>
      <dgm:spPr/>
      <dgm:t>
        <a:bodyPr/>
        <a:lstStyle/>
        <a:p>
          <a:endParaRPr lang="en-US"/>
        </a:p>
      </dgm:t>
    </dgm:pt>
    <dgm:pt modelId="{26103F22-FD2B-4C80-A91E-F73C96BB0C53}" type="sibTrans" cxnId="{7B138E38-44A5-4FC4-B951-064D3CF7A2B7}">
      <dgm:prSet/>
      <dgm:spPr/>
      <dgm:t>
        <a:bodyPr/>
        <a:lstStyle/>
        <a:p>
          <a:endParaRPr lang="en-US"/>
        </a:p>
      </dgm:t>
    </dgm:pt>
    <dgm:pt modelId="{35020A78-730C-4941-B6C5-D4D900EE4BAD}">
      <dgm:prSet phldrT="[Text]"/>
      <dgm:spPr/>
      <dgm:t>
        <a:bodyPr/>
        <a:lstStyle/>
        <a:p>
          <a:r>
            <a:rPr lang="en-US" dirty="0"/>
            <a:t>API query for nutrition details</a:t>
          </a:r>
        </a:p>
      </dgm:t>
    </dgm:pt>
    <dgm:pt modelId="{FC6E91FE-B273-42BA-8006-3332139FF365}" type="parTrans" cxnId="{3A341B63-34B4-492F-8D26-B517899DF3F6}">
      <dgm:prSet/>
      <dgm:spPr/>
      <dgm:t>
        <a:bodyPr/>
        <a:lstStyle/>
        <a:p>
          <a:endParaRPr lang="en-US"/>
        </a:p>
      </dgm:t>
    </dgm:pt>
    <dgm:pt modelId="{E86D22EA-D836-4844-85C8-90F4E9919B72}" type="sibTrans" cxnId="{3A341B63-34B4-492F-8D26-B517899DF3F6}">
      <dgm:prSet/>
      <dgm:spPr/>
      <dgm:t>
        <a:bodyPr/>
        <a:lstStyle/>
        <a:p>
          <a:endParaRPr lang="en-US"/>
        </a:p>
      </dgm:t>
    </dgm:pt>
    <dgm:pt modelId="{CE4CCF9B-F916-43C8-B533-DBF3471C3507}" type="pres">
      <dgm:prSet presAssocID="{11E13CD6-E664-4046-8C73-A299C79AC986}" presName="Name0" presStyleCnt="0">
        <dgm:presLayoutVars>
          <dgm:dir/>
          <dgm:animLvl val="lvl"/>
          <dgm:resizeHandles val="exact"/>
        </dgm:presLayoutVars>
      </dgm:prSet>
      <dgm:spPr/>
    </dgm:pt>
    <dgm:pt modelId="{1DB48F75-599B-4A40-935A-AE2954D41607}" type="pres">
      <dgm:prSet presAssocID="{8E478F38-7FD1-457F-985D-731FA67B264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C106C0-F344-4C35-9C27-D1B4A0503DE0}" type="pres">
      <dgm:prSet presAssocID="{11D5258F-19BD-4D25-AD1D-34DCE7E0667C}" presName="parTxOnlySpace" presStyleCnt="0"/>
      <dgm:spPr/>
    </dgm:pt>
    <dgm:pt modelId="{06EA00D9-7887-4941-ACC9-C2CB679C0C97}" type="pres">
      <dgm:prSet presAssocID="{2926DEC6-21C8-4687-83BE-B7219CBCCB5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703F4C5-C2E3-4AF6-B5D8-702513359EFE}" type="pres">
      <dgm:prSet presAssocID="{CA79A3EB-FEBF-4B4F-8F80-C20F65749A89}" presName="parTxOnlySpace" presStyleCnt="0"/>
      <dgm:spPr/>
    </dgm:pt>
    <dgm:pt modelId="{ADC70B89-78A3-4F67-AE88-88C510CD9615}" type="pres">
      <dgm:prSet presAssocID="{CE2CD2B0-9727-4BFC-8BE9-6BA92567EB0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5EC4B-6E32-4645-89FC-75C099B5718D}" type="pres">
      <dgm:prSet presAssocID="{26103F22-FD2B-4C80-A91E-F73C96BB0C53}" presName="parTxOnlySpace" presStyleCnt="0"/>
      <dgm:spPr/>
    </dgm:pt>
    <dgm:pt modelId="{73C44C91-2418-43B0-9D79-1F28445F2986}" type="pres">
      <dgm:prSet presAssocID="{35020A78-730C-4941-B6C5-D4D900EE4BA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B138E38-44A5-4FC4-B951-064D3CF7A2B7}" srcId="{11E13CD6-E664-4046-8C73-A299C79AC986}" destId="{CE2CD2B0-9727-4BFC-8BE9-6BA92567EB02}" srcOrd="2" destOrd="0" parTransId="{4F99B8B1-CC74-474D-B335-A7020AED75EA}" sibTransId="{26103F22-FD2B-4C80-A91E-F73C96BB0C53}"/>
    <dgm:cxn modelId="{D85BB747-4CD4-46D2-BE2F-CA6DAD8D0C84}" srcId="{11E13CD6-E664-4046-8C73-A299C79AC986}" destId="{8E478F38-7FD1-457F-985D-731FA67B264C}" srcOrd="0" destOrd="0" parTransId="{BAAEAA7D-1651-4E45-80B9-54DD607B950B}" sibTransId="{11D5258F-19BD-4D25-AD1D-34DCE7E0667C}"/>
    <dgm:cxn modelId="{7E23BD50-3ADA-458D-B930-45F852914DCA}" type="presOf" srcId="{8E478F38-7FD1-457F-985D-731FA67B264C}" destId="{1DB48F75-599B-4A40-935A-AE2954D41607}" srcOrd="0" destOrd="0" presId="urn:microsoft.com/office/officeart/2005/8/layout/chevron1"/>
    <dgm:cxn modelId="{3A341B63-34B4-492F-8D26-B517899DF3F6}" srcId="{11E13CD6-E664-4046-8C73-A299C79AC986}" destId="{35020A78-730C-4941-B6C5-D4D900EE4BAD}" srcOrd="3" destOrd="0" parTransId="{FC6E91FE-B273-42BA-8006-3332139FF365}" sibTransId="{E86D22EA-D836-4844-85C8-90F4E9919B72}"/>
    <dgm:cxn modelId="{BD95F369-72E8-46EB-8530-501F9EA0E1F3}" type="presOf" srcId="{11E13CD6-E664-4046-8C73-A299C79AC986}" destId="{CE4CCF9B-F916-43C8-B533-DBF3471C3507}" srcOrd="0" destOrd="0" presId="urn:microsoft.com/office/officeart/2005/8/layout/chevron1"/>
    <dgm:cxn modelId="{FE8BF570-A00E-4F4E-96B1-AC4179C92619}" type="presOf" srcId="{2926DEC6-21C8-4687-83BE-B7219CBCCB52}" destId="{06EA00D9-7887-4941-ACC9-C2CB679C0C97}" srcOrd="0" destOrd="0" presId="urn:microsoft.com/office/officeart/2005/8/layout/chevron1"/>
    <dgm:cxn modelId="{3AB9FF81-4D68-4A97-B823-4706EF313234}" type="presOf" srcId="{35020A78-730C-4941-B6C5-D4D900EE4BAD}" destId="{73C44C91-2418-43B0-9D79-1F28445F2986}" srcOrd="0" destOrd="0" presId="urn:microsoft.com/office/officeart/2005/8/layout/chevron1"/>
    <dgm:cxn modelId="{97F1BAEE-0AEE-4742-B23C-FFE6A70A5898}" type="presOf" srcId="{CE2CD2B0-9727-4BFC-8BE9-6BA92567EB02}" destId="{ADC70B89-78A3-4F67-AE88-88C510CD9615}" srcOrd="0" destOrd="0" presId="urn:microsoft.com/office/officeart/2005/8/layout/chevron1"/>
    <dgm:cxn modelId="{6AA96CF7-F4DE-43E8-85C6-37F9A47717A2}" srcId="{11E13CD6-E664-4046-8C73-A299C79AC986}" destId="{2926DEC6-21C8-4687-83BE-B7219CBCCB52}" srcOrd="1" destOrd="0" parTransId="{306BA780-32AE-4564-A020-9B1C742747C1}" sibTransId="{CA79A3EB-FEBF-4B4F-8F80-C20F65749A89}"/>
    <dgm:cxn modelId="{38A2E252-D0F1-43DB-B562-564D2B8F2D07}" type="presParOf" srcId="{CE4CCF9B-F916-43C8-B533-DBF3471C3507}" destId="{1DB48F75-599B-4A40-935A-AE2954D41607}" srcOrd="0" destOrd="0" presId="urn:microsoft.com/office/officeart/2005/8/layout/chevron1"/>
    <dgm:cxn modelId="{EC818129-6C0C-4417-A132-C94115601980}" type="presParOf" srcId="{CE4CCF9B-F916-43C8-B533-DBF3471C3507}" destId="{20C106C0-F344-4C35-9C27-D1B4A0503DE0}" srcOrd="1" destOrd="0" presId="urn:microsoft.com/office/officeart/2005/8/layout/chevron1"/>
    <dgm:cxn modelId="{89608259-8679-4256-B44B-ABFC70A31433}" type="presParOf" srcId="{CE4CCF9B-F916-43C8-B533-DBF3471C3507}" destId="{06EA00D9-7887-4941-ACC9-C2CB679C0C97}" srcOrd="2" destOrd="0" presId="urn:microsoft.com/office/officeart/2005/8/layout/chevron1"/>
    <dgm:cxn modelId="{86FBC74B-B662-4D97-9088-B75BBD152F89}" type="presParOf" srcId="{CE4CCF9B-F916-43C8-B533-DBF3471C3507}" destId="{8703F4C5-C2E3-4AF6-B5D8-702513359EFE}" srcOrd="3" destOrd="0" presId="urn:microsoft.com/office/officeart/2005/8/layout/chevron1"/>
    <dgm:cxn modelId="{7C7689B5-09CA-44D1-9B96-E5F4D1371115}" type="presParOf" srcId="{CE4CCF9B-F916-43C8-B533-DBF3471C3507}" destId="{ADC70B89-78A3-4F67-AE88-88C510CD9615}" srcOrd="4" destOrd="0" presId="urn:microsoft.com/office/officeart/2005/8/layout/chevron1"/>
    <dgm:cxn modelId="{3FB21779-971B-4306-BF63-D9171DDD84DB}" type="presParOf" srcId="{CE4CCF9B-F916-43C8-B533-DBF3471C3507}" destId="{E875EC4B-6E32-4645-89FC-75C099B5718D}" srcOrd="5" destOrd="0" presId="urn:microsoft.com/office/officeart/2005/8/layout/chevron1"/>
    <dgm:cxn modelId="{1BD71D89-FDA4-467E-8039-D7B6AC8D9248}" type="presParOf" srcId="{CE4CCF9B-F916-43C8-B533-DBF3471C3507}" destId="{73C44C91-2418-43B0-9D79-1F28445F298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48F75-599B-4A40-935A-AE2954D41607}">
      <dsp:nvSpPr>
        <dsp:cNvPr id="0" name=""/>
        <dsp:cNvSpPr/>
      </dsp:nvSpPr>
      <dsp:spPr>
        <a:xfrm>
          <a:off x="4158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Set Boundary</a:t>
          </a:r>
        </a:p>
      </dsp:txBody>
      <dsp:txXfrm>
        <a:off x="488295" y="1547863"/>
        <a:ext cx="1452410" cy="968273"/>
      </dsp:txXfrm>
    </dsp:sp>
    <dsp:sp modelId="{06EA00D9-7887-4941-ACC9-C2CB679C0C97}">
      <dsp:nvSpPr>
        <dsp:cNvPr id="0" name=""/>
        <dsp:cNvSpPr/>
      </dsp:nvSpPr>
      <dsp:spPr>
        <a:xfrm>
          <a:off x="2182773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restaurant locations</a:t>
          </a:r>
        </a:p>
      </dsp:txBody>
      <dsp:txXfrm>
        <a:off x="2666910" y="1547863"/>
        <a:ext cx="1452410" cy="968273"/>
      </dsp:txXfrm>
    </dsp:sp>
    <dsp:sp modelId="{ADC70B89-78A3-4F67-AE88-88C510CD9615}">
      <dsp:nvSpPr>
        <dsp:cNvPr id="0" name=""/>
        <dsp:cNvSpPr/>
      </dsp:nvSpPr>
      <dsp:spPr>
        <a:xfrm>
          <a:off x="4361389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unique locations in city</a:t>
          </a:r>
        </a:p>
      </dsp:txBody>
      <dsp:txXfrm>
        <a:off x="4845526" y="1547863"/>
        <a:ext cx="1452410" cy="968273"/>
      </dsp:txXfrm>
    </dsp:sp>
    <dsp:sp modelId="{73C44C91-2418-43B0-9D79-1F28445F2986}">
      <dsp:nvSpPr>
        <dsp:cNvPr id="0" name=""/>
        <dsp:cNvSpPr/>
      </dsp:nvSpPr>
      <dsp:spPr>
        <a:xfrm>
          <a:off x="6540004" y="1547863"/>
          <a:ext cx="2420683" cy="9682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query for nutrition details</a:t>
          </a:r>
        </a:p>
      </dsp:txBody>
      <dsp:txXfrm>
        <a:off x="7024141" y="1547863"/>
        <a:ext cx="1452410" cy="96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9AC2-BBEE-6E40-BFDF-BB34D81BCDEE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A5D1-C216-004B-965F-FA292520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know, Are healthy restaurants healthy?,   What gender/age groups do healthy restaurants cater to (if any)?,   and   Which restaurant is healthiest?</a:t>
            </a:r>
          </a:p>
          <a:p>
            <a:endParaRPr lang="en-US" dirty="0"/>
          </a:p>
          <a:p>
            <a:r>
              <a:rPr lang="en-US" dirty="0"/>
              <a:t>We’ve selected 5 “healthy” restaurant chains in the Austin area to compare their menu nutrition against FDA guidelines of recommended values.</a:t>
            </a:r>
          </a:p>
          <a:p>
            <a:endParaRPr lang="en-US" dirty="0"/>
          </a:p>
          <a:p>
            <a:r>
              <a:rPr lang="en-US" dirty="0"/>
              <a:t>All restaurants fall within the “healthy restaurant” category when conducting a search.</a:t>
            </a:r>
          </a:p>
          <a:p>
            <a:endParaRPr lang="en-US" dirty="0"/>
          </a:p>
          <a:p>
            <a:r>
              <a:rPr lang="en-US" dirty="0"/>
              <a:t>We used nutrition guidelines from the FDA database and pulled restaurant nutrition information from a restaurant nutrition API called </a:t>
            </a:r>
            <a:r>
              <a:rPr lang="en-US" dirty="0" err="1"/>
              <a:t>Nutritionix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selected the top 7 menu items from each restaurant to compare their data.</a:t>
            </a:r>
          </a:p>
          <a:p>
            <a:endParaRPr lang="en-US" dirty="0"/>
          </a:p>
          <a:p>
            <a:r>
              <a:rPr lang="en-US" dirty="0"/>
              <a:t>Each menu item is scored on 14 FDA key nutrients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SATURATED FAT – TRANS FAT – TOTAL FAT – SUGARS – CARBOHYDRATES – PROTEIN – CHOLESTEROL – VITAMIN C – VITAMIN A – SODIUM – IRON – CALCIUM – FIBER  &amp; CALORIES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restaurant is scored based on how many of the FDA recommended values were met by each of the 7 menu items.  If a menu item met all recommended values it receives a perfect score of 14.  This is very rare.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Tommy will explain how we pulled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analysis, all 5 restaurants met over 50% of the recommended dietary values suggested by the FDA.  </a:t>
            </a:r>
          </a:p>
          <a:p>
            <a:endParaRPr lang="en-US" dirty="0"/>
          </a:p>
          <a:p>
            <a:r>
              <a:rPr lang="en-US" dirty="0"/>
              <a:t>Determining if a restaurant is “Healthy” is subjective to many other factors, besides the first 7 menu items.</a:t>
            </a:r>
          </a:p>
          <a:p>
            <a:endParaRPr lang="en-US" dirty="0"/>
          </a:p>
          <a:p>
            <a:r>
              <a:rPr lang="en-US" dirty="0"/>
              <a:t>Meeting 50% of FDA recommended criteria is a good starting point for a healthy restaurant, as other restaurant menu items fall short.</a:t>
            </a:r>
          </a:p>
          <a:p>
            <a:endParaRPr lang="en-US" dirty="0"/>
          </a:p>
          <a:p>
            <a:r>
              <a:rPr lang="en-US" dirty="0"/>
              <a:t>To answer our initial question, ‘Are Healthy Restaurants, Healthy’?  We assess that the five choses for this project are based on meeting over 50% of FDA nutrition suggestions.   </a:t>
            </a:r>
          </a:p>
          <a:p>
            <a:endParaRPr lang="en-US" dirty="0"/>
          </a:p>
          <a:p>
            <a:r>
              <a:rPr lang="en-US" dirty="0"/>
              <a:t>Jamba Juice had the lowest score due to higher than average carbohydrates and lack of key vitamins.</a:t>
            </a:r>
          </a:p>
          <a:p>
            <a:endParaRPr lang="en-US" dirty="0"/>
          </a:p>
          <a:p>
            <a:r>
              <a:rPr lang="en-US" dirty="0"/>
              <a:t>Our data shows that men of all ages and younger women benefit the most from “healthy” restaurant menus.  But the nutritional differences are not significant.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Smoothie King had the highest nutrition content values for all genders and ages.  But not by much.</a:t>
            </a:r>
          </a:p>
          <a:p>
            <a:endParaRPr lang="en-US" dirty="0"/>
          </a:p>
          <a:p>
            <a:r>
              <a:rPr lang="en-US" dirty="0"/>
              <a:t>Smoothie King’s nutrition values didn’t discriminate at all by age or gender, meaning it’s just as healthy for you as it is for your 97-year-old grandmother.</a:t>
            </a:r>
          </a:p>
          <a:p>
            <a:endParaRPr lang="en-US" dirty="0"/>
          </a:p>
          <a:p>
            <a:r>
              <a:rPr lang="en-US" dirty="0"/>
              <a:t>Smoothie King is over 10% healthier than our lowest scoring restaurant (Jamba Juice)</a:t>
            </a:r>
          </a:p>
          <a:p>
            <a:endParaRPr lang="en-US" dirty="0"/>
          </a:p>
          <a:p>
            <a:r>
              <a:rPr lang="en-US" dirty="0"/>
              <a:t>Smoothie King wins as “The Healthiest”.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2A5D1-C216-004B-965F-FA292520EC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0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0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451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41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91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6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1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3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8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361E74-14C2-47DF-992B-04271CD2ED7B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68AB9-939C-4C88-A1D0-7CBBE4E09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4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952560-067F-49D7-9214-A6CBAD51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564" y="901150"/>
            <a:ext cx="6518332" cy="3313041"/>
          </a:xfrm>
        </p:spPr>
        <p:txBody>
          <a:bodyPr/>
          <a:lstStyle/>
          <a:p>
            <a:r>
              <a:rPr lang="en-US" b="1" dirty="0"/>
              <a:t>The Healthiest.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EFA0CF-3B1C-495D-85EA-5F19CC33E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21" y="4777382"/>
            <a:ext cx="8189326" cy="861420"/>
          </a:xfrm>
        </p:spPr>
        <p:txBody>
          <a:bodyPr>
            <a:normAutofit/>
          </a:bodyPr>
          <a:lstStyle/>
          <a:p>
            <a:r>
              <a:rPr lang="en-US" sz="1400" dirty="0" err="1"/>
              <a:t>Esaa</a:t>
            </a:r>
            <a:r>
              <a:rPr lang="en-US" sz="1400" dirty="0"/>
              <a:t> Yamini, Juan Sebastian </a:t>
            </a:r>
            <a:r>
              <a:rPr lang="en-US" sz="1400" dirty="0" err="1"/>
              <a:t>galindo</a:t>
            </a:r>
            <a:r>
              <a:rPr lang="en-US" sz="1400" dirty="0"/>
              <a:t> , Avantika </a:t>
            </a:r>
            <a:r>
              <a:rPr lang="en-US" sz="1400" dirty="0" err="1"/>
              <a:t>singh</a:t>
            </a:r>
            <a:r>
              <a:rPr lang="en-US" sz="1400" dirty="0"/>
              <a:t>, Darren </a:t>
            </a:r>
            <a:r>
              <a:rPr lang="en-US" sz="1400" dirty="0" err="1"/>
              <a:t>lucca</a:t>
            </a:r>
            <a:r>
              <a:rPr lang="en-US" sz="1400" dirty="0"/>
              <a:t>, tommy </a:t>
            </a:r>
            <a:r>
              <a:rPr lang="en-US" sz="1400" dirty="0" err="1"/>
              <a:t>ringo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490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8CB4-7720-4CFD-9CA6-2A520331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22960"/>
          </a:xfrm>
        </p:spPr>
        <p:txBody>
          <a:bodyPr/>
          <a:lstStyle/>
          <a:p>
            <a:r>
              <a:rPr lang="en-US" b="1" u="sng" dirty="0"/>
              <a:t>Motivation/Questions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20A460-7C5F-4C53-B319-C640ABC0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00" y="2805717"/>
            <a:ext cx="8832799" cy="3677478"/>
          </a:xfrm>
        </p:spPr>
        <p:txBody>
          <a:bodyPr>
            <a:normAutofit/>
          </a:bodyPr>
          <a:lstStyle/>
          <a:p>
            <a:r>
              <a:rPr lang="en-US" sz="1800" dirty="0"/>
              <a:t>5 Austin, TX “healthy” restaurant chains were chosen.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FDA Guidelines and </a:t>
            </a:r>
            <a:r>
              <a:rPr lang="en-US" sz="1800" dirty="0" err="1"/>
              <a:t>Nutritionix</a:t>
            </a:r>
            <a:r>
              <a:rPr lang="en-US" sz="1800" dirty="0"/>
              <a:t> Restaurant data sources were used. </a:t>
            </a:r>
          </a:p>
          <a:p>
            <a:r>
              <a:rPr lang="en-US" sz="1800" dirty="0"/>
              <a:t>Each restaurant’s top 7 menu items compared against the others.</a:t>
            </a:r>
          </a:p>
          <a:p>
            <a:r>
              <a:rPr lang="en-US" sz="1800" dirty="0"/>
              <a:t>Menu items scored based on FDA recommended amounts of 14 nutrients:</a:t>
            </a:r>
          </a:p>
          <a:p>
            <a:endParaRPr lang="en-US" dirty="0"/>
          </a:p>
          <a:p>
            <a:r>
              <a:rPr lang="en-US" sz="1800" dirty="0"/>
              <a:t>Restaurants scored based on cumulative score of their top 7 menu items.  A perfect restaurant score is 98.  (</a:t>
            </a:r>
            <a:r>
              <a:rPr lang="en-US" sz="1400" dirty="0"/>
              <a:t>7-menu items x 14-possible nutrient points)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55042-18B4-A34C-8A6E-AB7CF20ABBF8}"/>
              </a:ext>
            </a:extLst>
          </p:cNvPr>
          <p:cNvGrpSpPr/>
          <p:nvPr/>
        </p:nvGrpSpPr>
        <p:grpSpPr>
          <a:xfrm>
            <a:off x="1079987" y="1314846"/>
            <a:ext cx="6777914" cy="976521"/>
            <a:chOff x="467425" y="1314846"/>
            <a:chExt cx="6777914" cy="9765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FC0048-08A2-814C-9927-A8004F41D9E7}"/>
                </a:ext>
              </a:extLst>
            </p:cNvPr>
            <p:cNvGrpSpPr/>
            <p:nvPr/>
          </p:nvGrpSpPr>
          <p:grpSpPr>
            <a:xfrm>
              <a:off x="467425" y="1314846"/>
              <a:ext cx="2420683" cy="968273"/>
              <a:chOff x="4158" y="1547863"/>
              <a:chExt cx="2420683" cy="968273"/>
            </a:xfrm>
          </p:grpSpPr>
          <p:sp>
            <p:nvSpPr>
              <p:cNvPr id="21" name="Chevron 20">
                <a:extLst>
                  <a:ext uri="{FF2B5EF4-FFF2-40B4-BE49-F238E27FC236}">
                    <a16:creationId xmlns:a16="http://schemas.microsoft.com/office/drawing/2014/main" id="{A6E23DC4-4501-C746-AE18-9C48323EF2EE}"/>
                  </a:ext>
                </a:extLst>
              </p:cNvPr>
              <p:cNvSpPr/>
              <p:nvPr/>
            </p:nvSpPr>
            <p:spPr>
              <a:xfrm>
                <a:off x="4158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Chevron 4">
                <a:extLst>
                  <a:ext uri="{FF2B5EF4-FFF2-40B4-BE49-F238E27FC236}">
                    <a16:creationId xmlns:a16="http://schemas.microsoft.com/office/drawing/2014/main" id="{183302CB-153E-2549-B0DB-8949A99C4EF5}"/>
                  </a:ext>
                </a:extLst>
              </p:cNvPr>
              <p:cNvSpPr txBox="1"/>
              <p:nvPr/>
            </p:nvSpPr>
            <p:spPr>
              <a:xfrm>
                <a:off x="488295" y="1547863"/>
                <a:ext cx="1452410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/>
                  <a:t>Are Healthy Restaurants Healthy?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433A13-B909-D842-A992-E33902E393A3}"/>
                </a:ext>
              </a:extLst>
            </p:cNvPr>
            <p:cNvGrpSpPr/>
            <p:nvPr/>
          </p:nvGrpSpPr>
          <p:grpSpPr>
            <a:xfrm>
              <a:off x="2646040" y="1314846"/>
              <a:ext cx="2420683" cy="976521"/>
              <a:chOff x="2182773" y="1547863"/>
              <a:chExt cx="2420683" cy="976521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42B9E40C-31A3-C146-80FC-4A61CA3A76E7}"/>
                  </a:ext>
                </a:extLst>
              </p:cNvPr>
              <p:cNvSpPr/>
              <p:nvPr/>
            </p:nvSpPr>
            <p:spPr>
              <a:xfrm>
                <a:off x="2182773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6">
                <a:extLst>
                  <a:ext uri="{FF2B5EF4-FFF2-40B4-BE49-F238E27FC236}">
                    <a16:creationId xmlns:a16="http://schemas.microsoft.com/office/drawing/2014/main" id="{E885BBEC-D810-C24B-BC24-7D6EB51D3CFD}"/>
                  </a:ext>
                </a:extLst>
              </p:cNvPr>
              <p:cNvSpPr txBox="1"/>
              <p:nvPr/>
            </p:nvSpPr>
            <p:spPr>
              <a:xfrm>
                <a:off x="2557042" y="1556111"/>
                <a:ext cx="1672144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00" dirty="0"/>
                  <a:t>What Gender/Age do Healthy Restaurants Cater to?</a:t>
                </a:r>
                <a:endParaRPr lang="en-US" sz="1300" kern="12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D3A2E-6C04-DE4C-8220-0E5D73B40CC3}"/>
                </a:ext>
              </a:extLst>
            </p:cNvPr>
            <p:cNvGrpSpPr/>
            <p:nvPr/>
          </p:nvGrpSpPr>
          <p:grpSpPr>
            <a:xfrm>
              <a:off x="4824656" y="1314846"/>
              <a:ext cx="2420683" cy="968273"/>
              <a:chOff x="4361389" y="1547863"/>
              <a:chExt cx="2420683" cy="968273"/>
            </a:xfrm>
          </p:grpSpPr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8D52BB24-1B20-0443-8BD1-68EE7EC4438E}"/>
                  </a:ext>
                </a:extLst>
              </p:cNvPr>
              <p:cNvSpPr/>
              <p:nvPr/>
            </p:nvSpPr>
            <p:spPr>
              <a:xfrm>
                <a:off x="4361389" y="1547863"/>
                <a:ext cx="2420683" cy="968273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Chevron 8">
                <a:extLst>
                  <a:ext uri="{FF2B5EF4-FFF2-40B4-BE49-F238E27FC236}">
                    <a16:creationId xmlns:a16="http://schemas.microsoft.com/office/drawing/2014/main" id="{E52E4605-FDC5-8340-9538-AB254F3B3CF6}"/>
                  </a:ext>
                </a:extLst>
              </p:cNvPr>
              <p:cNvSpPr txBox="1"/>
              <p:nvPr/>
            </p:nvSpPr>
            <p:spPr>
              <a:xfrm>
                <a:off x="4845526" y="1547863"/>
                <a:ext cx="1542932" cy="9682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21336" rIns="21336" bIns="21336" numCol="1" spcCol="1270" anchor="ctr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600" dirty="0"/>
              </a:p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/>
                  <a:t>Which Restaurant is Healthiest?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F7CBED-B4C0-4E4C-AC9C-FF4076E2FBB7}"/>
              </a:ext>
            </a:extLst>
          </p:cNvPr>
          <p:cNvGrpSpPr/>
          <p:nvPr/>
        </p:nvGrpSpPr>
        <p:grpSpPr>
          <a:xfrm>
            <a:off x="671611" y="3114115"/>
            <a:ext cx="7478090" cy="728565"/>
            <a:chOff x="467425" y="3506084"/>
            <a:chExt cx="8115494" cy="8490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FADA22-4C3B-F045-BD9F-D4A2B81D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25" y="3625817"/>
              <a:ext cx="1989910" cy="5969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D8EC5F-2D1D-0840-BA8B-594FE27E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565" b="8528"/>
            <a:stretch/>
          </p:blipFill>
          <p:spPr>
            <a:xfrm>
              <a:off x="2620299" y="3511206"/>
              <a:ext cx="1074271" cy="8261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56FAF22-3D19-1C48-89A6-8B9D23700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109" b="20539"/>
            <a:stretch/>
          </p:blipFill>
          <p:spPr>
            <a:xfrm>
              <a:off x="3857534" y="3568255"/>
              <a:ext cx="1199778" cy="7120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EC6BD1-1A28-5644-B5AF-F4C02EEB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0276" y="3568255"/>
              <a:ext cx="1969935" cy="7120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4C82DC-6FE9-364B-B3F7-2F14AA5CF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739" y="3506084"/>
              <a:ext cx="1191180" cy="84907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250081A-AA97-D946-B542-D14833AFA9EE}"/>
              </a:ext>
            </a:extLst>
          </p:cNvPr>
          <p:cNvSpPr txBox="1"/>
          <p:nvPr/>
        </p:nvSpPr>
        <p:spPr>
          <a:xfrm>
            <a:off x="789126" y="5138723"/>
            <a:ext cx="6188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SATURATED FAT – TRANS FAT – TOTAL FAT – SUGARS – CARBOHYDRATES – PROTEIN – CHOLESTEROL – VITAMIN C – VITAMIN A – SODIUM – IRON – CALCIUM – FIBER – CALORIES  </a:t>
            </a:r>
          </a:p>
        </p:txBody>
      </p:sp>
    </p:spTree>
    <p:extLst>
      <p:ext uri="{BB962C8B-B14F-4D97-AF65-F5344CB8AC3E}">
        <p14:creationId xmlns:p14="http://schemas.microsoft.com/office/powerpoint/2010/main" val="149041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17945-4A1A-44D4-90D4-C23BB99E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822960"/>
          </a:xfrm>
        </p:spPr>
        <p:txBody>
          <a:bodyPr>
            <a:normAutofit/>
          </a:bodyPr>
          <a:lstStyle/>
          <a:p>
            <a:r>
              <a:rPr lang="en-US" b="1" u="sng" dirty="0"/>
              <a:t>Data Retrieval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7A1C2CCA-86EE-453D-ABC2-0B61D617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6" y="2390837"/>
            <a:ext cx="2138128" cy="2012174"/>
          </a:xfr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184A55-2400-4019-8CB7-C7A3CCB04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0219243"/>
              </p:ext>
            </p:extLst>
          </p:nvPr>
        </p:nvGraphicFramePr>
        <p:xfrm>
          <a:off x="50816" y="-234272"/>
          <a:ext cx="896484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A0F5C9DC-3025-4758-B106-1B867C5D0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6" y="2383942"/>
            <a:ext cx="2138128" cy="2012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D4634F-341D-4C00-9D55-B0F648FF720B}"/>
              </a:ext>
            </a:extLst>
          </p:cNvPr>
          <p:cNvGrpSpPr/>
          <p:nvPr/>
        </p:nvGrpSpPr>
        <p:grpSpPr>
          <a:xfrm>
            <a:off x="2346002" y="2521607"/>
            <a:ext cx="2009959" cy="1740569"/>
            <a:chOff x="2346199" y="2053386"/>
            <a:chExt cx="4437869" cy="393119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368CA7-A200-4596-A533-183B82F98A9C}"/>
                </a:ext>
              </a:extLst>
            </p:cNvPr>
            <p:cNvSpPr/>
            <p:nvPr/>
          </p:nvSpPr>
          <p:spPr>
            <a:xfrm>
              <a:off x="5678908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62CF41-4E82-435A-A8C7-65368C108254}"/>
                </a:ext>
              </a:extLst>
            </p:cNvPr>
            <p:cNvSpPr/>
            <p:nvPr/>
          </p:nvSpPr>
          <p:spPr>
            <a:xfrm>
              <a:off x="4893900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76A01E6-4EBC-4E23-B775-EC59C4B460B8}"/>
                </a:ext>
              </a:extLst>
            </p:cNvPr>
            <p:cNvSpPr/>
            <p:nvPr/>
          </p:nvSpPr>
          <p:spPr>
            <a:xfrm>
              <a:off x="406272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684C33-F39E-49DE-9FD1-D0B148EAA23B}"/>
                </a:ext>
              </a:extLst>
            </p:cNvPr>
            <p:cNvSpPr/>
            <p:nvPr/>
          </p:nvSpPr>
          <p:spPr>
            <a:xfrm>
              <a:off x="3231541" y="206329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FFA442-9C31-4412-9478-69DEBD179793}"/>
                </a:ext>
              </a:extLst>
            </p:cNvPr>
            <p:cNvSpPr/>
            <p:nvPr/>
          </p:nvSpPr>
          <p:spPr>
            <a:xfrm>
              <a:off x="2354189" y="20533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5E0376-CA70-4F14-97F0-F6C7CFFC344B}"/>
                </a:ext>
              </a:extLst>
            </p:cNvPr>
            <p:cNvSpPr/>
            <p:nvPr/>
          </p:nvSpPr>
          <p:spPr>
            <a:xfrm>
              <a:off x="2354189" y="274282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625D78-50D4-4AAF-932D-2BD1EDD00FB7}"/>
                </a:ext>
              </a:extLst>
            </p:cNvPr>
            <p:cNvSpPr/>
            <p:nvPr/>
          </p:nvSpPr>
          <p:spPr>
            <a:xfrm>
              <a:off x="2354188" y="3449379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60FD5-D731-402D-913B-0C29F258FD4A}"/>
                </a:ext>
              </a:extLst>
            </p:cNvPr>
            <p:cNvSpPr/>
            <p:nvPr/>
          </p:nvSpPr>
          <p:spPr>
            <a:xfrm>
              <a:off x="2346199" y="410661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72BD67-12F2-4EC3-845D-540DA56BFDA2}"/>
                </a:ext>
              </a:extLst>
            </p:cNvPr>
            <p:cNvSpPr/>
            <p:nvPr/>
          </p:nvSpPr>
          <p:spPr>
            <a:xfrm>
              <a:off x="2346199" y="479605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BDC55D-9EBC-4510-9DA6-CA8501512E91}"/>
                </a:ext>
              </a:extLst>
            </p:cNvPr>
            <p:cNvSpPr/>
            <p:nvPr/>
          </p:nvSpPr>
          <p:spPr>
            <a:xfrm>
              <a:off x="3231540" y="481209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1EF1192-2F31-4FB3-9100-D3869028E34D}"/>
                </a:ext>
              </a:extLst>
            </p:cNvPr>
            <p:cNvSpPr/>
            <p:nvPr/>
          </p:nvSpPr>
          <p:spPr>
            <a:xfrm>
              <a:off x="4026570" y="482754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7352E2-01F1-401F-B2C8-272FFE88FC1D}"/>
                </a:ext>
              </a:extLst>
            </p:cNvPr>
            <p:cNvSpPr/>
            <p:nvPr/>
          </p:nvSpPr>
          <p:spPr>
            <a:xfrm>
              <a:off x="4892281" y="4843000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00FBC6-F241-4927-A05D-CFC6EE3B6BB8}"/>
                </a:ext>
              </a:extLst>
            </p:cNvPr>
            <p:cNvSpPr/>
            <p:nvPr/>
          </p:nvSpPr>
          <p:spPr>
            <a:xfrm>
              <a:off x="5678725" y="4858454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59F4EDB-4A2C-4A8B-B89C-2BC2E0FE275A}"/>
                </a:ext>
              </a:extLst>
            </p:cNvPr>
            <p:cNvSpPr/>
            <p:nvPr/>
          </p:nvSpPr>
          <p:spPr>
            <a:xfrm>
              <a:off x="5693207" y="410300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53AF07-9530-4C45-83A5-25CF6DFBE9B6}"/>
                </a:ext>
              </a:extLst>
            </p:cNvPr>
            <p:cNvSpPr/>
            <p:nvPr/>
          </p:nvSpPr>
          <p:spPr>
            <a:xfrm>
              <a:off x="5685218" y="345314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D3EBB0-0FB4-42C9-B1C0-3E06E16498D7}"/>
                </a:ext>
              </a:extLst>
            </p:cNvPr>
            <p:cNvSpPr/>
            <p:nvPr/>
          </p:nvSpPr>
          <p:spPr>
            <a:xfrm>
              <a:off x="5693207" y="2744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70D5AD6-CAA7-45FE-A791-047812975BB3}"/>
                </a:ext>
              </a:extLst>
            </p:cNvPr>
            <p:cNvSpPr/>
            <p:nvPr/>
          </p:nvSpPr>
          <p:spPr>
            <a:xfrm>
              <a:off x="3208454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230E8AD-3F0D-4543-B8A7-661B5ABC5E38}"/>
                </a:ext>
              </a:extLst>
            </p:cNvPr>
            <p:cNvSpPr/>
            <p:nvPr/>
          </p:nvSpPr>
          <p:spPr>
            <a:xfrm>
              <a:off x="4108892" y="2739628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2C40BA-D32F-4FEE-BD6A-A0CED1A6B03F}"/>
                </a:ext>
              </a:extLst>
            </p:cNvPr>
            <p:cNvSpPr/>
            <p:nvPr/>
          </p:nvSpPr>
          <p:spPr>
            <a:xfrm>
              <a:off x="4903367" y="2762371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79B550B-48BE-48C9-84AE-3E10A10A1819}"/>
                </a:ext>
              </a:extLst>
            </p:cNvPr>
            <p:cNvSpPr/>
            <p:nvPr/>
          </p:nvSpPr>
          <p:spPr>
            <a:xfrm>
              <a:off x="3234314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BA7CCF-38E1-4096-8BF3-8FC3A74262C1}"/>
                </a:ext>
              </a:extLst>
            </p:cNvPr>
            <p:cNvSpPr/>
            <p:nvPr/>
          </p:nvSpPr>
          <p:spPr>
            <a:xfrm>
              <a:off x="4100902" y="346728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6B0E9E2-E64C-43FF-9D67-860906C3B377}"/>
                </a:ext>
              </a:extLst>
            </p:cNvPr>
            <p:cNvSpPr/>
            <p:nvPr/>
          </p:nvSpPr>
          <p:spPr>
            <a:xfrm>
              <a:off x="4929227" y="3475013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82FCB0-A6BF-4343-9C1E-5288019E8CA1}"/>
                </a:ext>
              </a:extLst>
            </p:cNvPr>
            <p:cNvSpPr/>
            <p:nvPr/>
          </p:nvSpPr>
          <p:spPr>
            <a:xfrm>
              <a:off x="3238308" y="4119127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2B2D32-6A19-4AAE-BAE1-B116F8397C87}"/>
                </a:ext>
              </a:extLst>
            </p:cNvPr>
            <p:cNvSpPr/>
            <p:nvPr/>
          </p:nvSpPr>
          <p:spPr>
            <a:xfrm>
              <a:off x="4064386" y="4133162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84D8A0-046C-4F6E-8521-4ACF7250037E}"/>
                </a:ext>
              </a:extLst>
            </p:cNvPr>
            <p:cNvSpPr/>
            <p:nvPr/>
          </p:nvSpPr>
          <p:spPr>
            <a:xfrm>
              <a:off x="4906763" y="4147416"/>
              <a:ext cx="1090861" cy="1126122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2E594CA-1EFC-4063-8A41-4742AD9A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01" y="4442200"/>
            <a:ext cx="2138128" cy="2012174"/>
          </a:xfrm>
          <a:prstGeom prst="rect">
            <a:avLst/>
          </a:prstGeom>
        </p:spPr>
      </p:pic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46DF8FE8-9672-4ED1-B6AD-7FAA5CDA01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69596" y="2390837"/>
            <a:ext cx="2138127" cy="201217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1A66AB-A5E9-496D-A17B-28DA3E3D3C2D}"/>
              </a:ext>
            </a:extLst>
          </p:cNvPr>
          <p:cNvCxnSpPr>
            <a:cxnSpLocks/>
          </p:cNvCxnSpPr>
          <p:nvPr/>
        </p:nvCxnSpPr>
        <p:spPr>
          <a:xfrm>
            <a:off x="114402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9F5BF7-E2FC-41F7-9DA6-1696CDAD2730}"/>
              </a:ext>
            </a:extLst>
          </p:cNvPr>
          <p:cNvCxnSpPr>
            <a:cxnSpLocks/>
          </p:cNvCxnSpPr>
          <p:nvPr/>
        </p:nvCxnSpPr>
        <p:spPr>
          <a:xfrm>
            <a:off x="3341340" y="2277044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32F4BC-F3A9-4734-B530-08F4CC37098A}"/>
              </a:ext>
            </a:extLst>
          </p:cNvPr>
          <p:cNvCxnSpPr>
            <a:cxnSpLocks/>
          </p:cNvCxnSpPr>
          <p:nvPr/>
        </p:nvCxnSpPr>
        <p:spPr>
          <a:xfrm>
            <a:off x="5462255" y="2270149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62B97C6-E9AB-4987-8AD0-A162DD1DA13E}"/>
              </a:ext>
            </a:extLst>
          </p:cNvPr>
          <p:cNvSpPr txBox="1"/>
          <p:nvPr/>
        </p:nvSpPr>
        <p:spPr>
          <a:xfrm>
            <a:off x="3408464" y="6102063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1,433 locations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B1EFA-290C-4654-8598-73B647080F53}"/>
              </a:ext>
            </a:extLst>
          </p:cNvPr>
          <p:cNvSpPr txBox="1"/>
          <p:nvPr/>
        </p:nvSpPr>
        <p:spPr>
          <a:xfrm>
            <a:off x="5668881" y="4046780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121 locations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CDEF6-9744-4C4F-B3DE-1CA0EC1A1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517" y="286603"/>
            <a:ext cx="2121744" cy="6296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D8BA417-97C9-4020-BD09-C165E6831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991" y="4531300"/>
            <a:ext cx="3787145" cy="11419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9772F49-FE67-46E9-BDFA-1B48C198DD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4991" y="5700355"/>
            <a:ext cx="3787145" cy="11224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520C58-7973-4AA7-A210-EB7BD490AA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1865" y="2435052"/>
            <a:ext cx="2512134" cy="11224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9EE61C-93EB-4C14-B4AE-AA63BAC39CF1}"/>
              </a:ext>
            </a:extLst>
          </p:cNvPr>
          <p:cNvCxnSpPr>
            <a:cxnSpLocks/>
          </p:cNvCxnSpPr>
          <p:nvPr/>
        </p:nvCxnSpPr>
        <p:spPr>
          <a:xfrm>
            <a:off x="7635960" y="2294021"/>
            <a:ext cx="0" cy="2275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1FDCB5F-62ED-4B11-9D9B-C1374A5D2FC2}"/>
              </a:ext>
            </a:extLst>
          </p:cNvPr>
          <p:cNvSpPr txBox="1"/>
          <p:nvPr/>
        </p:nvSpPr>
        <p:spPr>
          <a:xfrm>
            <a:off x="8072776" y="4531300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Location Query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D872F3-2622-4C08-A307-51668C93348A}"/>
              </a:ext>
            </a:extLst>
          </p:cNvPr>
          <p:cNvSpPr txBox="1"/>
          <p:nvPr/>
        </p:nvSpPr>
        <p:spPr>
          <a:xfrm>
            <a:off x="8072776" y="570035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Nutrition Query</a:t>
            </a:r>
          </a:p>
        </p:txBody>
      </p:sp>
    </p:spTree>
    <p:extLst>
      <p:ext uri="{BB962C8B-B14F-4D97-AF65-F5344CB8AC3E}">
        <p14:creationId xmlns:p14="http://schemas.microsoft.com/office/powerpoint/2010/main" val="38322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0CB06703-D15D-47C2-A424-9C1A01E79D8C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Data Processing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7F4D6D-B45D-4A16-AB55-F725647F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5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Analysis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32757-599F-F440-874A-782AB537F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308889"/>
            <a:ext cx="2615403" cy="164009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66A36-1EB7-9340-B9BE-A38F71C7A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299" y="2795314"/>
            <a:ext cx="2615401" cy="16357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0044C9-C409-3343-A91D-F5BE106BF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4277363"/>
            <a:ext cx="2615402" cy="170132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409AA9-9FF6-5247-A324-46D0F797D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8" y="4284094"/>
            <a:ext cx="2615402" cy="163571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622AB7-7851-C54C-B7D8-D69FB430E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7" y="1294652"/>
            <a:ext cx="2615403" cy="16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74BEEB-F6CB-4729-9693-C9BBE669A280}"/>
              </a:ext>
            </a:extLst>
          </p:cNvPr>
          <p:cNvSpPr txBox="1">
            <a:spLocks/>
          </p:cNvSpPr>
          <p:nvPr/>
        </p:nvSpPr>
        <p:spPr>
          <a:xfrm>
            <a:off x="822960" y="286604"/>
            <a:ext cx="75438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Conclusions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47C817-6545-5446-8785-4B738B5DC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9564"/>
            <a:ext cx="6035040" cy="405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0040FB-FDDA-FF4F-A4F9-FB6BCADEE049}"/>
              </a:ext>
            </a:extLst>
          </p:cNvPr>
          <p:cNvSpPr/>
          <p:nvPr/>
        </p:nvSpPr>
        <p:spPr>
          <a:xfrm>
            <a:off x="666427" y="5389359"/>
            <a:ext cx="7873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Smoothie King’s menu items had the highest nutrition content values for all genders and ages.  </a:t>
            </a:r>
          </a:p>
          <a:p>
            <a:pPr>
              <a:buSzPts val="1400"/>
              <a:buFont typeface="Wingdings 3" pitchFamily="2" charset="2"/>
              <a:buChar char=""/>
            </a:pPr>
            <a:endParaRPr lang="en-US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>
              <a:buSzPts val="1400"/>
              <a:buFont typeface="Wingdings 3" pitchFamily="2" charset="2"/>
              <a:buChar char=""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Smoothie King is the healthiest!!</a:t>
            </a:r>
          </a:p>
        </p:txBody>
      </p:sp>
    </p:spTree>
    <p:extLst>
      <p:ext uri="{BB962C8B-B14F-4D97-AF65-F5344CB8AC3E}">
        <p14:creationId xmlns:p14="http://schemas.microsoft.com/office/powerpoint/2010/main" val="34529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680</TotalTime>
  <Words>628</Words>
  <Application>Microsoft Macintosh PowerPoint</Application>
  <PresentationFormat>On-screen Show (4:3)</PresentationFormat>
  <Paragraphs>68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Century Gothic</vt:lpstr>
      <vt:lpstr>Wingdings 3</vt:lpstr>
      <vt:lpstr>Ion</vt:lpstr>
      <vt:lpstr>The Healthiest.</vt:lpstr>
      <vt:lpstr>Motivation/Questions</vt:lpstr>
      <vt:lpstr>Data Retrieval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Area</dc:title>
  <dc:creator>Tommy Ringo</dc:creator>
  <cp:lastModifiedBy>esaa yamini</cp:lastModifiedBy>
  <cp:revision>29</cp:revision>
  <dcterms:created xsi:type="dcterms:W3CDTF">2020-06-23T20:41:25Z</dcterms:created>
  <dcterms:modified xsi:type="dcterms:W3CDTF">2020-06-25T21:48:30Z</dcterms:modified>
</cp:coreProperties>
</file>